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9" r:id="rId4"/>
    <p:sldId id="257" r:id="rId5"/>
    <p:sldId id="278" r:id="rId6"/>
    <p:sldId id="260" r:id="rId7"/>
    <p:sldId id="262" r:id="rId8"/>
    <p:sldId id="263" r:id="rId9"/>
    <p:sldId id="279" r:id="rId10"/>
    <p:sldId id="265" r:id="rId11"/>
    <p:sldId id="267" r:id="rId12"/>
    <p:sldId id="286" r:id="rId13"/>
    <p:sldId id="282" r:id="rId14"/>
    <p:sldId id="271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56" autoAdjust="0"/>
  </p:normalViewPr>
  <p:slideViewPr>
    <p:cSldViewPr snapToGrid="0">
      <p:cViewPr varScale="1">
        <p:scale>
          <a:sx n="91" d="100"/>
          <a:sy n="91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Образовательный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уровень педагогического коллектива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199649214464307"/>
          <c:y val="0.27655222271617491"/>
          <c:w val="0.49044743814606112"/>
          <c:h val="0.559994091504976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Образовательный уровень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специальное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0.44</c:v>
                </c:pt>
                <c:pt idx="1">
                  <c:v>0.49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Профессиональный уровень педагогического коллектива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993621178869712"/>
          <c:y val="0.23463610734096471"/>
          <c:w val="0.53224953188491886"/>
          <c:h val="0.492898178647334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Профессиональный уровень педагогического коллектива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 </c:v>
                </c:pt>
                <c:pt idx="1">
                  <c:v>Первая</c:v>
                </c:pt>
                <c:pt idx="2">
                  <c:v>Соответствие занимаемой должности</c:v>
                </c:pt>
                <c:pt idx="3">
                  <c:v>Не имеют квалификационной категории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0.44</c:v>
                </c:pt>
                <c:pt idx="2">
                  <c:v>0.22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948D1-D5D8-48C1-920D-8A3948AD6C0F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28EF4-A561-450C-92E7-4EB13F5EE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0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A9EA42-76D0-49CB-B714-9BE6676A350C}" type="slidenum">
              <a:rPr lang="de-DE" altLang="zh-CN" sz="1200"/>
              <a:pPr/>
              <a:t>7</a:t>
            </a:fld>
            <a:endParaRPr lang="de-DE" altLang="zh-CN" sz="1200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03DB7AF-F3E2-48BE-9C39-BAAA31B0340B}" type="slidenum">
              <a:rPr lang="en-GB" altLang="zh-CN" sz="1300"/>
              <a:pPr algn="r" eaLnBrk="1" hangingPunct="1"/>
              <a:t>7</a:t>
            </a:fld>
            <a:endParaRPr lang="en-GB" altLang="zh-CN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5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C37-A2D0-4760-BC06-CCFDCCD7ADCC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29D1-001B-4C85-A137-8B6C3A7A6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4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C37-A2D0-4760-BC06-CCFDCCD7ADCC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29D1-001B-4C85-A137-8B6C3A7A6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1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C37-A2D0-4760-BC06-CCFDCCD7ADCC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29D1-001B-4C85-A137-8B6C3A7A6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C37-A2D0-4760-BC06-CCFDCCD7ADCC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29D1-001B-4C85-A137-8B6C3A7A6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4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C37-A2D0-4760-BC06-CCFDCCD7ADCC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29D1-001B-4C85-A137-8B6C3A7A6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1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C37-A2D0-4760-BC06-CCFDCCD7ADCC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29D1-001B-4C85-A137-8B6C3A7A6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8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C37-A2D0-4760-BC06-CCFDCCD7ADCC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29D1-001B-4C85-A137-8B6C3A7A6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2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C37-A2D0-4760-BC06-CCFDCCD7ADCC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29D1-001B-4C85-A137-8B6C3A7A6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9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C37-A2D0-4760-BC06-CCFDCCD7ADCC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29D1-001B-4C85-A137-8B6C3A7A6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26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C37-A2D0-4760-BC06-CCFDCCD7ADCC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29D1-001B-4C85-A137-8B6C3A7A6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30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BC37-A2D0-4760-BC06-CCFDCCD7ADCC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29D1-001B-4C85-A137-8B6C3A7A6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2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79000">
              <a:srgbClr val="ECF5E7"/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BC37-A2D0-4760-BC06-CCFDCCD7ADCC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29D1-001B-4C85-A137-8B6C3A7A6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9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ds04.infourok.ru/uploads/ex/12c1/00099c28-32071eed/hello_html_e49bfe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/>
          <a:stretch/>
        </p:blipFill>
        <p:spPr bwMode="auto">
          <a:xfrm rot="5400000">
            <a:off x="-829760" y="3977404"/>
            <a:ext cx="3789486" cy="19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47568" y="305254"/>
            <a:ext cx="10497296" cy="6817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dirty="0" smtClean="0">
                <a:latin typeface="Cambria" panose="02040503050406030204" pitchFamily="18" charset="0"/>
              </a:rPr>
              <a:t>Муниципальное бюджетное дошкольное образовательное учреждение «Центр развития ребёнка – детский сад № 4»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21275" y="1828799"/>
            <a:ext cx="11623589" cy="44873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                            (300903, Россия, г. Тула, Привокзальный район, п. Косая Гора, ул. М. Горького, д.21)</a:t>
            </a:r>
          </a:p>
          <a:p>
            <a:endParaRPr lang="ru-RU" dirty="0" smtClean="0">
              <a:latin typeface="Cambria" panose="02040503050406030204" pitchFamily="18" charset="0"/>
            </a:endParaRPr>
          </a:p>
          <a:p>
            <a:endParaRPr lang="ru-RU" dirty="0" smtClean="0"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Директор МБДОУ «</a:t>
            </a:r>
            <a:r>
              <a:rPr lang="ru-RU" sz="1800" dirty="0" err="1" smtClean="0">
                <a:latin typeface="Century Gothic" panose="020B0502020202020204" pitchFamily="34" charset="0"/>
              </a:rPr>
              <a:t>Црр</a:t>
            </a:r>
            <a:r>
              <a:rPr lang="ru-RU" sz="1800" dirty="0" smtClean="0">
                <a:latin typeface="Century Gothic" panose="020B0502020202020204" pitchFamily="34" charset="0"/>
              </a:rPr>
              <a:t> – д/с № 4»</a:t>
            </a:r>
          </a:p>
          <a:p>
            <a:pPr marL="0" indent="0" algn="r"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Грачева Антонина Валентиновна</a:t>
            </a:r>
            <a:r>
              <a:rPr lang="ru-RU" sz="1800" dirty="0" smtClean="0">
                <a:latin typeface="Century" panose="02040604050505020304" pitchFamily="18" charset="0"/>
              </a:rPr>
              <a:t>    </a:t>
            </a:r>
          </a:p>
          <a:p>
            <a:endParaRPr lang="ru-RU" dirty="0" smtClean="0">
              <a:latin typeface="Cambria" panose="02040503050406030204" pitchFamily="18" charset="0"/>
            </a:endParaRPr>
          </a:p>
          <a:p>
            <a:endParaRPr lang="ru-RU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                Номинация: «Интересно для всех, интересно для каждого»</a:t>
            </a:r>
            <a:endParaRPr lang="ru-RU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ru-RU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75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5"/>
          <a:stretch/>
        </p:blipFill>
        <p:spPr>
          <a:xfrm>
            <a:off x="8070087" y="915260"/>
            <a:ext cx="4121913" cy="25743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423" y="545928"/>
            <a:ext cx="11497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Создание предметно-пространственной среды в соответствии с перспективно-тематическим планированием работы МБДОУ «</a:t>
            </a:r>
            <a:r>
              <a:rPr lang="ru-RU" dirty="0" err="1" smtClean="0"/>
              <a:t>Црр</a:t>
            </a:r>
            <a:r>
              <a:rPr lang="ru-RU" dirty="0" smtClean="0"/>
              <a:t> – д/с № 4»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Достаточная методическая база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Аудиовизуальные средства обучения, современные компьютерные технологии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t="28655" r="6680" b="11201"/>
          <a:stretch/>
        </p:blipFill>
        <p:spPr>
          <a:xfrm>
            <a:off x="1645454" y="4412976"/>
            <a:ext cx="4418275" cy="220686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2423" y="136139"/>
            <a:ext cx="9944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Для реализации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познавательного развития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детей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 МБДОУ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Црр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– д/с № 4» созданы условия: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804269"/>
            <a:ext cx="81416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В ДОУ функционируют 17 групповых помещений, оборудованных с учетом возрастных особенностей детей, где создана обстановка, обеспечивающая психологический </a:t>
            </a:r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комфорт, 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а также способствующая соблюдению баланса коллективной и индивидуальной деятельности, активности и отдыха в соответствии с индивидуальными потребностями и интересами </a:t>
            </a:r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детей</a:t>
            </a: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5363" y="3489646"/>
            <a:ext cx="6783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Все основные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компоненты развивающей предметной среды в ДОУ включают оптимальные условия для полноценного развития детей с 1 года до 7 лет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/>
          <a:stretch/>
        </p:blipFill>
        <p:spPr>
          <a:xfrm>
            <a:off x="7060169" y="3858978"/>
            <a:ext cx="3821191" cy="29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0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15504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Обоснование участия в муниципальном этапе </a:t>
            </a:r>
            <a:r>
              <a:rPr lang="ru-RU" sz="2400" b="1" dirty="0">
                <a:latin typeface="Cambria" panose="02040503050406030204" pitchFamily="18" charset="0"/>
              </a:rPr>
              <a:t>областного смотра-конкурса «Лучшая образовательная организация по подготовке к новому учебному году</a:t>
            </a:r>
            <a:r>
              <a:rPr lang="ru-RU" sz="2400" b="1" dirty="0" smtClean="0">
                <a:latin typeface="Cambria" panose="02040503050406030204" pitchFamily="18" charset="0"/>
              </a:rPr>
              <a:t>»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54841" y="1114826"/>
            <a:ext cx="8468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</a:rPr>
              <a:t>Номинация: «Интересно для всех, интересно для каждого»</a:t>
            </a:r>
            <a:endParaRPr lang="ru-RU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497" y="1708515"/>
            <a:ext cx="10987005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дополнительных образовательных услуг в </a:t>
            </a:r>
          </a:p>
          <a:p>
            <a:pPr algn="ctr">
              <a:spcAft>
                <a:spcPts val="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Црр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д/с № 4»</a:t>
            </a:r>
          </a:p>
        </p:txBody>
      </p:sp>
      <p:pic>
        <p:nvPicPr>
          <p:cNvPr id="6" name="Picture 12" descr="https://ds04.infourok.ru/uploads/ex/12c1/00099c28-32071eed/hello_html_e49bfe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/>
          <a:stretch/>
        </p:blipFill>
        <p:spPr bwMode="auto">
          <a:xfrm rot="5400000">
            <a:off x="-743923" y="4515837"/>
            <a:ext cx="3101684" cy="16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43092" y="3771913"/>
            <a:ext cx="10346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Дополнительные образовательные услуги в МБДОУ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Црр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– д/с № 4» создают необходимые условия для наиболее полного удовлетворения образовательных потребностей родителей (законных представителей), позволяют более глубоко и дифференцированно строить образовательный процесс с учетом склонностей и предпочтений каждого ребенка, способствуют выявлению и развитию детской одаренности, индивидуальных способностей.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466" y="2753081"/>
            <a:ext cx="11913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дополнительных образовательных услуг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в МБДОУ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Црр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– д/с № 4» -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неотъемлемый компонент социального заказа общества, а также результат последовательного решения федеральных и региональных задач в области образования.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2334" y="5488374"/>
            <a:ext cx="9780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Актуальность и значимость, потенциал и возможности позволяют в полной мере реализовать цели и задачи организации дополнительных образовательных услуг, внедрить опыт работы МБДОУ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Црр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– д/с № 4» в массовую практику, представить достижения широкой публике и обеспечили возможность участия в данном конкурсе.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5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:\Занятие Еловая ветка\IMG_49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333" y="2493951"/>
            <a:ext cx="2947733" cy="2146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0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333" y="589985"/>
            <a:ext cx="2637694" cy="1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79" y="67901"/>
            <a:ext cx="99548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00"/>
                </a:solidFill>
                <a:latin typeface="Cambria" panose="02040503050406030204" pitchFamily="18" charset="0"/>
              </a:rPr>
              <a:t>Спектр дополнительных услуг в нашем дошкольном </a:t>
            </a:r>
            <a:r>
              <a:rPr lang="ru-RU" sz="20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образовательном учреждении </a:t>
            </a:r>
            <a:r>
              <a:rPr lang="ru-RU" sz="2000" i="1" dirty="0">
                <a:solidFill>
                  <a:srgbClr val="000000"/>
                </a:solidFill>
                <a:latin typeface="Cambria" panose="02040503050406030204" pitchFamily="18" charset="0"/>
              </a:rPr>
              <a:t>индивидуален, разнообразен и ведется по нескольким </a:t>
            </a:r>
            <a:r>
              <a:rPr lang="ru-RU" sz="20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направлениям:</a:t>
            </a:r>
            <a:endParaRPr lang="ru-RU" sz="2000" i="1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541" y="2065756"/>
            <a:ext cx="9931342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Художественно-эстетическое развитие:</a:t>
            </a:r>
          </a:p>
          <a:p>
            <a:pPr>
              <a:lnSpc>
                <a:spcPct val="107000"/>
              </a:lnSpc>
            </a:pPr>
            <a:r>
              <a:rPr lang="ru-RU" dirty="0" smtClean="0">
                <a:latin typeface="Cambria" panose="02040503050406030204" pitchFamily="18" charset="0"/>
              </a:rPr>
              <a:t>2. Рабочая </a:t>
            </a:r>
            <a:r>
              <a:rPr lang="ru-RU" dirty="0">
                <a:latin typeface="Cambria" panose="02040503050406030204" pitchFamily="18" charset="0"/>
              </a:rPr>
              <a:t>программа «Тульский сувенир» - составитель музыкальный руководитель Голубицкая Е.А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dirty="0" smtClean="0">
                <a:latin typeface="Cambria" panose="02040503050406030204" pitchFamily="18" charset="0"/>
              </a:rPr>
              <a:t>3. Рабочая </a:t>
            </a:r>
            <a:r>
              <a:rPr lang="ru-RU" dirty="0">
                <a:latin typeface="Cambria" panose="02040503050406030204" pitchFamily="18" charset="0"/>
              </a:rPr>
              <a:t>программа «Сказка в музыке» - составитель музыкальный руководитель Медведева О.Н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ru-RU" dirty="0" smtClean="0">
                <a:latin typeface="Cambria" panose="02040503050406030204" pitchFamily="18" charset="0"/>
              </a:rPr>
              <a:t>4. Рабочая </a:t>
            </a:r>
            <a:r>
              <a:rPr lang="ru-RU" dirty="0">
                <a:latin typeface="Cambria" panose="02040503050406030204" pitchFamily="18" charset="0"/>
              </a:rPr>
              <a:t>программа «Цветик-</a:t>
            </a:r>
            <a:r>
              <a:rPr lang="ru-RU" dirty="0" err="1">
                <a:latin typeface="Cambria" panose="02040503050406030204" pitchFamily="18" charset="0"/>
              </a:rPr>
              <a:t>семицветик</a:t>
            </a:r>
            <a:r>
              <a:rPr lang="ru-RU" dirty="0">
                <a:latin typeface="Cambria" panose="02040503050406030204" pitchFamily="18" charset="0"/>
              </a:rPr>
              <a:t>» - составитель педагог дополнительного образования Миронова С.В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</a:rPr>
              <a:t>5. Рабочая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</a:rPr>
              <a:t>программа «Русская тряпичная кукла» - составитель воспитатель Шубина О.Н.</a:t>
            </a:r>
            <a:endParaRPr lang="ru-RU" dirty="0">
              <a:latin typeface="Cambria" panose="020405030504060302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 smtClean="0">
                <a:latin typeface="Cambria" panose="02040503050406030204" pitchFamily="18" charset="0"/>
              </a:rPr>
              <a:t>6. Рабочая </a:t>
            </a:r>
            <a:r>
              <a:rPr lang="ru-RU" dirty="0">
                <a:latin typeface="Cambria" panose="02040503050406030204" pitchFamily="18" charset="0"/>
              </a:rPr>
              <a:t>программа </a:t>
            </a:r>
            <a:r>
              <a:rPr lang="ru-RU" dirty="0" smtClean="0">
                <a:latin typeface="Cambria" panose="02040503050406030204" pitchFamily="18" charset="0"/>
              </a:rPr>
              <a:t>«Народная игрушка» </a:t>
            </a:r>
            <a:r>
              <a:rPr lang="ru-RU" dirty="0">
                <a:latin typeface="Cambria" panose="02040503050406030204" pitchFamily="18" charset="0"/>
              </a:rPr>
              <a:t>- составитель воспитатель </a:t>
            </a:r>
            <a:r>
              <a:rPr lang="ru-RU" dirty="0" smtClean="0">
                <a:latin typeface="Cambria" panose="02040503050406030204" pitchFamily="18" charset="0"/>
              </a:rPr>
              <a:t>Дмитриченко М.В.</a:t>
            </a:r>
          </a:p>
          <a:p>
            <a:pPr>
              <a:lnSpc>
                <a:spcPct val="107000"/>
              </a:lnSpc>
            </a:pPr>
            <a:r>
              <a:rPr lang="ru-RU" dirty="0" smtClean="0">
                <a:latin typeface="Cambria" panose="02040503050406030204" pitchFamily="18" charset="0"/>
              </a:rPr>
              <a:t>7. Рабочая </a:t>
            </a:r>
            <a:r>
              <a:rPr lang="ru-RU" dirty="0">
                <a:latin typeface="Cambria" panose="02040503050406030204" pitchFamily="18" charset="0"/>
              </a:rPr>
              <a:t>программа «</a:t>
            </a:r>
            <a:r>
              <a:rPr lang="ru-RU" dirty="0" err="1">
                <a:latin typeface="Cambria" panose="02040503050406030204" pitchFamily="18" charset="0"/>
              </a:rPr>
              <a:t>Мастеровичок</a:t>
            </a:r>
            <a:r>
              <a:rPr lang="ru-RU" dirty="0">
                <a:latin typeface="Cambria" panose="02040503050406030204" pitchFamily="18" charset="0"/>
              </a:rPr>
              <a:t>» - составитель воспитатель Путина С.А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79" y="921974"/>
            <a:ext cx="879137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Физкультурно – оздоровительное р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азвитие: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107000"/>
              </a:lnSpc>
              <a:buAutoNum type="arabicPeriod"/>
            </a:pPr>
            <a:r>
              <a:rPr lang="ru-RU" dirty="0">
                <a:latin typeface="Cambria" panose="02040503050406030204" pitchFamily="18" charset="0"/>
              </a:rPr>
              <a:t>Рабочая программа «</a:t>
            </a:r>
            <a:r>
              <a:rPr lang="ru-RU" dirty="0" err="1">
                <a:latin typeface="Cambria" panose="02040503050406030204" pitchFamily="18" charset="0"/>
              </a:rPr>
              <a:t>Дельфинчик</a:t>
            </a:r>
            <a:r>
              <a:rPr lang="ru-RU" dirty="0">
                <a:latin typeface="Cambria" panose="02040503050406030204" pitchFamily="18" charset="0"/>
              </a:rPr>
              <a:t>» - составитель инструктор по физкультуре Зотова Г.Е.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1707" y="5401913"/>
            <a:ext cx="854026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</a:t>
            </a:r>
          </a:p>
          <a:p>
            <a:pPr>
              <a:lnSpc>
                <a:spcPct val="107000"/>
              </a:lnSpc>
            </a:pPr>
            <a:r>
              <a:rPr lang="ru-RU" dirty="0">
                <a:latin typeface="Cambria" panose="02040503050406030204" pitchFamily="18" charset="0"/>
              </a:rPr>
              <a:t>8. Рабочая программа «Юный архитектор» - составитель старший воспитатель Тимонина Е.Д.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54" y="4721349"/>
            <a:ext cx="2769576" cy="207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8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9"/>
          <a:stretch/>
        </p:blipFill>
        <p:spPr>
          <a:xfrm>
            <a:off x="131885" y="3534705"/>
            <a:ext cx="4462860" cy="25575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99" y="976415"/>
            <a:ext cx="4093601" cy="233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6008" y="53085"/>
            <a:ext cx="11230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МБДОУ реализуется платная дополнительная образовательная услуга по программе </a:t>
            </a:r>
            <a:r>
              <a:rPr lang="ru-RU" dirty="0">
                <a:latin typeface="Cambria" panose="02040503050406030204" pitchFamily="18" charset="0"/>
              </a:rPr>
              <a:t>адаптационной группы</a:t>
            </a:r>
          </a:p>
          <a:p>
            <a:pPr algn="just"/>
            <a:r>
              <a:rPr lang="ru-RU" dirty="0">
                <a:latin typeface="Cambria" panose="02040503050406030204" pitchFamily="18" charset="0"/>
              </a:rPr>
              <a:t>кратковременного пребывания </a:t>
            </a:r>
            <a:r>
              <a:rPr lang="ru-RU" dirty="0" smtClean="0">
                <a:latin typeface="Cambria" panose="02040503050406030204" pitchFamily="18" charset="0"/>
              </a:rPr>
              <a:t>детей раннего </a:t>
            </a:r>
            <a:r>
              <a:rPr lang="ru-RU" dirty="0">
                <a:latin typeface="Cambria" panose="02040503050406030204" pitchFamily="18" charset="0"/>
              </a:rPr>
              <a:t>дошкольного </a:t>
            </a:r>
            <a:r>
              <a:rPr lang="ru-RU" dirty="0" smtClean="0">
                <a:latin typeface="Cambria" panose="02040503050406030204" pitchFamily="18" charset="0"/>
              </a:rPr>
              <a:t>возраста, не </a:t>
            </a:r>
            <a:r>
              <a:rPr lang="ru-RU" dirty="0">
                <a:latin typeface="Cambria" panose="02040503050406030204" pitchFamily="18" charset="0"/>
              </a:rPr>
              <a:t>посещающих детское образовательное </a:t>
            </a:r>
            <a:r>
              <a:rPr lang="ru-RU" dirty="0" smtClean="0">
                <a:latin typeface="Cambria" panose="02040503050406030204" pitchFamily="18" charset="0"/>
              </a:rPr>
              <a:t>учреждение </a:t>
            </a:r>
            <a:r>
              <a:rPr lang="ru-RU" b="1" dirty="0" smtClean="0">
                <a:latin typeface="Cambria" panose="02040503050406030204" pitchFamily="18" charset="0"/>
              </a:rPr>
              <a:t>«ЛЮБОЗНАЙКИ»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297" y="2122638"/>
            <a:ext cx="79778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на базе МБДОУ «</a:t>
            </a:r>
            <a:r>
              <a:rPr lang="ru-RU" sz="16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Црр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д/с № 4» дополнительной образовательной услуги «</a:t>
            </a:r>
            <a:r>
              <a:rPr lang="ru-RU" sz="16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Любознайки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позволяет решить первостепенную задачу по укомплектованию ДОУ и </a:t>
            </a:r>
            <a:r>
              <a:rPr lang="ru-RU" sz="1600" dirty="0">
                <a:latin typeface="Cambria" panose="02040503050406030204" pitchFamily="18" charset="0"/>
              </a:rPr>
              <a:t>соответствует основным принципам государственной политики Российской Федерации в области образования, изложенным в Федеральном законе от 29 декабря 2012 года № 273-ФЗ «Об образовании в Российской Федерации» (ст. 3)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84309" y="3534705"/>
            <a:ext cx="713149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«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Любознайки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для успешной адаптации  посредством объединения усилий семьи и педагогов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885" y="1022193"/>
            <a:ext cx="8343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создания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адаптационной группы кратковременного пребывания детей раннего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посещающих детское образовательное учреждение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обусловлена проблемами, связанными с нехваткой мест в дошкольных образовательных учреждениях в Тульском регионе.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7005" y="4210860"/>
            <a:ext cx="7538795" cy="1562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Легкую адаптацию детей раннего возраста (с 1года до 3 лет) к дошкольному образовательному учреждению - </a:t>
            </a:r>
            <a:r>
              <a:rPr lang="ru-RU" sz="1400" i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берем на себя!</a:t>
            </a:r>
            <a:endParaRPr lang="ru-RU" sz="1400" i="1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общаться со сверстниками - </a:t>
            </a:r>
            <a:r>
              <a:rPr lang="ru-RU" sz="1400" i="1" dirty="0">
                <a:solidFill>
                  <a:schemeClr val="accent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обязанность!</a:t>
            </a:r>
            <a:endParaRPr lang="ru-RU" sz="1400" i="1" dirty="0">
              <a:solidFill>
                <a:schemeClr val="accent1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Быстрое привыкание к сотрудникам детского сада – </a:t>
            </a:r>
            <a:r>
              <a:rPr lang="ru-RU" sz="1400" i="1" dirty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забота!            </a:t>
            </a:r>
            <a:endParaRPr lang="ru-RU" sz="1400" i="1" dirty="0">
              <a:solidFill>
                <a:srgbClr val="FFC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Семейная обстановка, тесное общение педагогов и родителей (законных представителей) позволяет создать благоприятные условия во время адаптационного периода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60234" y="5993216"/>
            <a:ext cx="7555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Организация дополнительных образовательных услуг обеспечивается за счет различных источников: бюджетное финансирование, дополнительные привлеченные внебюджетные средства</a:t>
            </a:r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12" name="Picture 12" descr="https://ds04.infourok.ru/uploads/ex/12c1/00099c28-32071eed/hello_html_e49bfe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/>
          <a:stretch/>
        </p:blipFill>
        <p:spPr bwMode="auto">
          <a:xfrm rot="5400000">
            <a:off x="-743923" y="4515837"/>
            <a:ext cx="3101684" cy="16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8315" y="1529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45" y="4005429"/>
            <a:ext cx="3803427" cy="285257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-11078"/>
            <a:ext cx="12050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Результативность организации дополнительных образовательных услуг МБДОУ «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Црр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д/с № 4»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053" y="329534"/>
            <a:ext cx="121549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Доступность, </a:t>
            </a:r>
            <a:r>
              <a:rPr lang="ru-RU" sz="1600" dirty="0">
                <a:latin typeface="Cambria" panose="02040503050406030204" pitchFamily="18" charset="0"/>
              </a:rPr>
              <a:t>равных возможностей в получении </a:t>
            </a:r>
            <a:r>
              <a:rPr lang="ru-RU" sz="1600" dirty="0" smtClean="0">
                <a:latin typeface="Cambria" panose="02040503050406030204" pitchFamily="18" charset="0"/>
              </a:rPr>
              <a:t>детьми дополнительного </a:t>
            </a:r>
            <a:r>
              <a:rPr lang="ru-RU" sz="1600" dirty="0">
                <a:latin typeface="Cambria" panose="02040503050406030204" pitchFamily="18" charset="0"/>
              </a:rPr>
              <a:t>образования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Созданы необходимые условия </a:t>
            </a: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потенциала каждого ребенка в </a:t>
            </a: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интересной для него деятельности на основе гибкости и многообразия форм предоставления  дополнительных </a:t>
            </a: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 услуг</a:t>
            </a:r>
            <a:endParaRPr lang="ru-RU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Повысилось программно-методическое обеспечение </a:t>
            </a:r>
            <a:r>
              <a:rPr lang="ru-RU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оказанию дополнительных образовательных услуг</a:t>
            </a:r>
            <a:endParaRPr lang="ru-RU" sz="12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Расширилось сотрудничество </a:t>
            </a:r>
            <a:r>
              <a:rPr lang="ru-RU" sz="1600" dirty="0">
                <a:latin typeface="Cambria" panose="02040503050406030204" pitchFamily="18" charset="0"/>
              </a:rPr>
              <a:t>с коллегами района и города по распространению опыта работы </a:t>
            </a:r>
            <a:r>
              <a:rPr lang="ru-RU" sz="1600" dirty="0" smtClean="0">
                <a:latin typeface="Cambria" panose="02040503050406030204" pitchFamily="18" charset="0"/>
              </a:rPr>
              <a:t>по реализации дополнительных </a:t>
            </a:r>
            <a:r>
              <a:rPr lang="ru-RU" sz="1600" dirty="0">
                <a:latin typeface="Cambria" panose="02040503050406030204" pitchFamily="18" charset="0"/>
              </a:rPr>
              <a:t>образовательных </a:t>
            </a:r>
            <a:r>
              <a:rPr lang="ru-RU" sz="1600" dirty="0" smtClean="0">
                <a:latin typeface="Cambria" panose="02040503050406030204" pitchFamily="18" charset="0"/>
              </a:rPr>
              <a:t>услуг</a:t>
            </a:r>
            <a:endParaRPr lang="ru-RU" sz="1600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Cambria" panose="02040503050406030204" pitchFamily="18" charset="0"/>
              </a:rPr>
              <a:t>На официальном сайте МБДОУ «</a:t>
            </a:r>
            <a:r>
              <a:rPr lang="ru-RU" sz="1600" dirty="0" err="1">
                <a:latin typeface="Cambria" panose="02040503050406030204" pitchFamily="18" charset="0"/>
              </a:rPr>
              <a:t>Црр</a:t>
            </a:r>
            <a:r>
              <a:rPr lang="ru-RU" sz="1600" dirty="0">
                <a:latin typeface="Cambria" panose="02040503050406030204" pitchFamily="18" charset="0"/>
              </a:rPr>
              <a:t> – д/с № 4» создана инновационная площадка по обучению родителей (законных представителей) с использованием дистанционных образовательных технологий «Педагогическая культура родителей: воспитываем вместе»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Применены </a:t>
            </a:r>
            <a:r>
              <a:rPr lang="ru-RU" sz="1600" dirty="0">
                <a:latin typeface="Cambria" panose="02040503050406030204" pitchFamily="18" charset="0"/>
              </a:rPr>
              <a:t>новые организационные формы привлечения родителей к сотрудничеству с МБДОУ</a:t>
            </a:r>
          </a:p>
        </p:txBody>
      </p:sp>
      <p:pic>
        <p:nvPicPr>
          <p:cNvPr id="18" name="Picture 12" descr="https://ds04.infourok.ru/uploads/ex/12c1/00099c28-32071eed/hello_html_e49bf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/>
          <a:stretch/>
        </p:blipFill>
        <p:spPr bwMode="auto">
          <a:xfrm>
            <a:off x="9053263" y="5244163"/>
            <a:ext cx="3101684" cy="16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/>
          <a:stretch/>
        </p:blipFill>
        <p:spPr>
          <a:xfrm>
            <a:off x="37053" y="3254912"/>
            <a:ext cx="3834926" cy="31001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84278" y="2989114"/>
            <a:ext cx="5966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ambria" panose="02040503050406030204" pitchFamily="18" charset="0"/>
              </a:rPr>
              <a:t>Усовершенствовалась материально </a:t>
            </a:r>
            <a:r>
              <a:rPr lang="ru-RU" sz="1600" dirty="0">
                <a:latin typeface="Cambria" panose="02040503050406030204" pitchFamily="18" charset="0"/>
              </a:rPr>
              <a:t>– техническая </a:t>
            </a:r>
            <a:r>
              <a:rPr lang="ru-RU" sz="1600" dirty="0" smtClean="0">
                <a:latin typeface="Cambria" panose="02040503050406030204" pitchFamily="18" charset="0"/>
              </a:rPr>
              <a:t>база:</a:t>
            </a:r>
          </a:p>
          <a:p>
            <a:pPr marL="285750" indent="-285750" algn="r">
              <a:buBlip>
                <a:blip r:embed="rId5"/>
              </a:buBlip>
            </a:pPr>
            <a:r>
              <a:rPr lang="ru-RU" sz="1600" i="1" dirty="0" smtClean="0">
                <a:latin typeface="Cambria" panose="02040503050406030204" pitchFamily="18" charset="0"/>
              </a:rPr>
              <a:t>Приобретены игрушки, игровые пособия, физкультурное и оздоровительное оборудование для детей с 1 года до 7 лет;</a:t>
            </a:r>
          </a:p>
          <a:p>
            <a:pPr marL="285750" indent="-285750" algn="r">
              <a:buBlip>
                <a:blip r:embed="rId6"/>
              </a:buBlip>
            </a:pPr>
            <a:r>
              <a:rPr lang="ru-RU" sz="1600" i="1" dirty="0" smtClean="0">
                <a:latin typeface="Cambria" panose="02040503050406030204" pitchFamily="18" charset="0"/>
              </a:rPr>
              <a:t>Обновлена база электронных образовательных ресурсов;</a:t>
            </a:r>
          </a:p>
          <a:p>
            <a:pPr marL="285750" indent="-285750" algn="r">
              <a:buBlip>
                <a:blip r:embed="rId7"/>
              </a:buBlip>
            </a:pPr>
            <a:r>
              <a:rPr lang="ru-RU" sz="1600" i="1" dirty="0" smtClean="0">
                <a:latin typeface="Cambria" panose="02040503050406030204" pitchFamily="18" charset="0"/>
              </a:rPr>
              <a:t>Пополнился фонд методического обеспечения</a:t>
            </a:r>
            <a:endParaRPr lang="ru-RU" i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38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746" y="92798"/>
            <a:ext cx="114177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Планируемые результаты:</a:t>
            </a:r>
          </a:p>
          <a:p>
            <a:endParaRPr lang="ru-RU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Создание системы совместной с родителями деятельности по решению проблем воспитания детей (с 1 года до 7 лет), сохранения и укрепления их здоровья (физического и психического</a:t>
            </a:r>
            <a:r>
              <a:rPr lang="ru-RU" dirty="0">
                <a:latin typeface="Cambria" panose="02040503050406030204" pitchFamily="18" charset="0"/>
              </a:rPr>
              <a:t>) </a:t>
            </a:r>
            <a:r>
              <a:rPr lang="ru-RU" dirty="0" smtClean="0">
                <a:latin typeface="Cambria" panose="02040503050406030204" pitchFamily="18" charset="0"/>
              </a:rPr>
              <a:t>посредством  виртуальной </a:t>
            </a:r>
            <a:r>
              <a:rPr lang="ru-RU" dirty="0">
                <a:latin typeface="Cambria" panose="02040503050406030204" pitchFamily="18" charset="0"/>
              </a:rPr>
              <a:t>приемной для </a:t>
            </a:r>
            <a:r>
              <a:rPr lang="ru-RU" dirty="0" smtClean="0">
                <a:latin typeface="Cambria" panose="02040503050406030204" pitchFamily="18" charset="0"/>
              </a:rPr>
              <a:t>семей воспитанников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Создание на </a:t>
            </a:r>
            <a:r>
              <a:rPr lang="ru-RU" dirty="0">
                <a:latin typeface="Cambria" panose="02040503050406030204" pitchFamily="18" charset="0"/>
              </a:rPr>
              <a:t>официальном сайте МБДОУ «</a:t>
            </a:r>
            <a:r>
              <a:rPr lang="ru-RU" dirty="0" err="1">
                <a:latin typeface="Cambria" panose="02040503050406030204" pitchFamily="18" charset="0"/>
              </a:rPr>
              <a:t>Црр</a:t>
            </a:r>
            <a:r>
              <a:rPr lang="ru-RU" dirty="0">
                <a:latin typeface="Cambria" panose="02040503050406030204" pitchFamily="18" charset="0"/>
              </a:rPr>
              <a:t> – д/с № 4</a:t>
            </a:r>
            <a:r>
              <a:rPr lang="ru-RU" dirty="0" smtClean="0">
                <a:latin typeface="Cambria" panose="02040503050406030204" pitchFamily="18" charset="0"/>
              </a:rPr>
              <a:t>» онлайн мастер-классов, семинаров для родителей воспитанников (законных представителей) в рамках программ дополнительных образовательных услуг.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Увеличение охвата детей образовательными услугами дошкольного образования, в том числе не посещающими дошкольные образовательные организации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Увеличение доли детей в возрасте до 3-х лет, проходящих адаптацию к дошкольному образовательному учреждению в легкой степени, без стресса и заболеваний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Стабильная привлекательность учреждения для родительского контингента и социума в микрорайоне города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Укрепление и совершенствование материально-технической базы МБДОУ «</a:t>
            </a:r>
            <a:r>
              <a:rPr lang="ru-RU" dirty="0" err="1" smtClean="0">
                <a:latin typeface="Cambria" panose="02040503050406030204" pitchFamily="18" charset="0"/>
              </a:rPr>
              <a:t>Црр</a:t>
            </a:r>
            <a:r>
              <a:rPr lang="ru-RU" dirty="0" smtClean="0">
                <a:latin typeface="Cambria" panose="02040503050406030204" pitchFamily="18" charset="0"/>
              </a:rPr>
              <a:t> – д/с № 4»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Оптимизировать </a:t>
            </a:r>
            <a:r>
              <a:rPr lang="ru-RU" dirty="0">
                <a:latin typeface="Cambria" panose="02040503050406030204" pitchFamily="18" charset="0"/>
              </a:rPr>
              <a:t>социального партнерства ДОУ  с учреждениями образования, культуры, спорта</a:t>
            </a:r>
          </a:p>
          <a:p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6" name="Picture 12" descr="https://ds04.infourok.ru/uploads/ex/12c1/00099c28-32071eed/hello_html_e49bfe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/>
          <a:stretch/>
        </p:blipFill>
        <p:spPr bwMode="auto">
          <a:xfrm rot="10800000">
            <a:off x="0" y="5244163"/>
            <a:ext cx="3101684" cy="1613837"/>
          </a:xfrm>
          <a:prstGeom prst="rect">
            <a:avLst/>
          </a:prstGeom>
          <a:noFill/>
          <a:scene3d>
            <a:camera prst="orthographicFront">
              <a:rot lat="21299999" lon="10499975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ds04.infourok.ru/uploads/ex/12c1/00099c28-32071eed/hello_html_e49bfe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/>
          <a:stretch/>
        </p:blipFill>
        <p:spPr bwMode="auto">
          <a:xfrm>
            <a:off x="9090316" y="5244163"/>
            <a:ext cx="3101684" cy="16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57887" y="4965003"/>
            <a:ext cx="10272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Cambria" panose="02040503050406030204" pitchFamily="18" charset="0"/>
              </a:rPr>
              <a:t>Отмечая позитивный опыт по данному направлению деятельности, нельзя не отметить, что дополнительные услуги, предлагаемые в нашем дошкольном </a:t>
            </a:r>
            <a:r>
              <a:rPr lang="ru-RU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учреждении, опережают спрос</a:t>
            </a:r>
            <a:r>
              <a:rPr lang="ru-RU" i="1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01685" y="57437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Дополнительное образование имеет значительный педагогический потенциал и выступает как мощное средство развития личности ребенка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8480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s://ds04.infourok.ru/uploads/ex/12c1/00099c28-32071eed/hello_html_e49bfe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/>
          <a:stretch/>
        </p:blipFill>
        <p:spPr bwMode="auto">
          <a:xfrm rot="16200000">
            <a:off x="9834241" y="743923"/>
            <a:ext cx="3101684" cy="161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6250" r="7950"/>
          <a:stretch/>
        </p:blipFill>
        <p:spPr>
          <a:xfrm>
            <a:off x="192394" y="1131969"/>
            <a:ext cx="3752850" cy="54476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t="3610" r="6804" b="1389"/>
          <a:stretch/>
        </p:blipFill>
        <p:spPr>
          <a:xfrm>
            <a:off x="8110496" y="1131969"/>
            <a:ext cx="3767186" cy="54476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2667" r="6992" b="2737"/>
          <a:stretch/>
        </p:blipFill>
        <p:spPr>
          <a:xfrm>
            <a:off x="4138323" y="1131969"/>
            <a:ext cx="3779093" cy="5454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02" y="202130"/>
            <a:ext cx="5811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МБДОУ «</a:t>
            </a:r>
            <a:r>
              <a:rPr lang="ru-RU" dirty="0" err="1" smtClean="0"/>
              <a:t>Црр</a:t>
            </a:r>
            <a:r>
              <a:rPr lang="ru-RU" dirty="0" smtClean="0"/>
              <a:t> – д/с № 4» предоставлена лицензия </a:t>
            </a:r>
          </a:p>
          <a:p>
            <a:r>
              <a:rPr lang="ru-RU" dirty="0" smtClean="0"/>
              <a:t>на право осуществления образовательной деятельности </a:t>
            </a:r>
          </a:p>
          <a:p>
            <a:r>
              <a:rPr lang="ru-RU" dirty="0" smtClean="0"/>
              <a:t>№ 0133/02982 от 201 января 2016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3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5898" r="4715"/>
          <a:stretch/>
        </p:blipFill>
        <p:spPr>
          <a:xfrm>
            <a:off x="6239156" y="922871"/>
            <a:ext cx="3231144" cy="4677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538" r="4539" b="384"/>
          <a:stretch/>
        </p:blipFill>
        <p:spPr>
          <a:xfrm>
            <a:off x="9531633" y="3288323"/>
            <a:ext cx="2149635" cy="3447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t="3590" r="4187" b="3334"/>
          <a:stretch/>
        </p:blipFill>
        <p:spPr>
          <a:xfrm>
            <a:off x="9531633" y="43962"/>
            <a:ext cx="2149635" cy="31212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0" t="2948" r="4892"/>
          <a:stretch/>
        </p:blipFill>
        <p:spPr>
          <a:xfrm>
            <a:off x="2904321" y="922870"/>
            <a:ext cx="3034100" cy="4677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" r="5657"/>
          <a:stretch/>
        </p:blipFill>
        <p:spPr>
          <a:xfrm rot="10800000">
            <a:off x="435116" y="3678657"/>
            <a:ext cx="2272836" cy="31793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r="12156" b="6262"/>
          <a:stretch/>
        </p:blipFill>
        <p:spPr>
          <a:xfrm>
            <a:off x="526349" y="43962"/>
            <a:ext cx="2285971" cy="34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s://ds04.infourok.ru/uploads/ex/12c1/00099c28-32071eed/hello_html_e49bfe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/>
          <a:stretch/>
        </p:blipFill>
        <p:spPr bwMode="auto">
          <a:xfrm rot="5400000">
            <a:off x="-794591" y="3977403"/>
            <a:ext cx="3789486" cy="19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53652" y="478807"/>
            <a:ext cx="7794282" cy="76410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Cambria" panose="02040503050406030204" pitchFamily="18" charset="0"/>
              </a:rPr>
              <a:t>Паспорт образовательной организации</a:t>
            </a:r>
            <a:endParaRPr lang="ru-RU" sz="32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9593" y="3809094"/>
            <a:ext cx="10526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физкультурно-оздоровительное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развитие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детей;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художественно-эстетическое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развитие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детей;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к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оррекция речи детей с ОНР;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психологическое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сопровождение дошкольников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5502" y="1352621"/>
            <a:ext cx="9650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МБДОУ «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Црр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– д/с № 4» - образуется из 3-х дошкольных образовательных учреждений в форме слияния, на основании постановления администрации города Тулы от 05.06.2015г. № 3074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5232" y="2950189"/>
            <a:ext cx="10274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Приоритетные направления деятельности МБДОУ «</a:t>
            </a:r>
            <a:r>
              <a:rPr lang="ru-RU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Црр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</a:rPr>
              <a:t> – д/с № 4»:</a:t>
            </a:r>
          </a:p>
        </p:txBody>
      </p:sp>
    </p:spTree>
    <p:extLst>
      <p:ext uri="{BB962C8B-B14F-4D97-AF65-F5344CB8AC3E}">
        <p14:creationId xmlns:p14="http://schemas.microsoft.com/office/powerpoint/2010/main" val="37629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23174"/>
              </p:ext>
            </p:extLst>
          </p:nvPr>
        </p:nvGraphicFramePr>
        <p:xfrm>
          <a:off x="0" y="-1946"/>
          <a:ext cx="12150969" cy="6920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146"/>
                <a:gridCol w="7578969"/>
                <a:gridCol w="852854"/>
                <a:gridCol w="659423"/>
                <a:gridCol w="668216"/>
                <a:gridCol w="685800"/>
                <a:gridCol w="685800"/>
                <a:gridCol w="729761"/>
              </a:tblGrid>
              <a:tr h="1126115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Кол-во групп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в МБДОУ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Подготовительная к школе группа                (с 6 лет до 7 лет)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Старшая группа (с 5 лет до 6 лет)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Средняя группа (с 4 лет до 5 лет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Младшая группа (с 3 лет до 4 лет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Вторая группа раннего возраста                      (с 2 лет до 3 лет)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Первая группа раннего возраста                     (с 1 года до 2 лет)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235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44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Основная образовательная программа дошкольного образования «От рождения до школы» под ред. Н.Е.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Вераксы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, Т.С. Комаровой, М.А. Васильевой (2015г.)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Программа А.А.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Чеменевой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Т.В.Столмаковой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«Послушные волны» для обучения плаванию детей в ДОУ, 2011г.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44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Программа развития ребёнка в музыкальной деятельности «Музыкальные шедевры» О.П.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Радынова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, 2000г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44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«Комплексная образовательная программа дошкольного образования для детей с тяжелыми нарушениями речи (общим недоразвитием речи) с 3 до 7 лет» Н.В.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Нищева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44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Программа развития ребёнка в изобразительной деятельности «Здравствуй, музей!» Б.А. Столяров, 2008г.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223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Реализация рабочих программ дополнительных образовательных услуг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Рабочая программа «Тульский сувенир» - составитель музыкальный руководитель Голубицкая Е.А.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223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Рабочая программа «Сказка в музыке» - составитель музыкальный руководитель Медведева О.Н.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249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Рабочая программа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Дельфинчик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» - составитель инструктор по физкультуре Зотова Г.Е.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44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Рабочая программа «Цветик-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семицветик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» - составитель педагог дополнительного образования Миронова С.В.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223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Рабочая программа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«Народная игрушка»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- составитель воспитатель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Дмитриченко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М.В.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226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Рабочая программа «Русская тряпичная кукла» - составитель воспитатель Шубина О.Н.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223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Рабочая программа «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Мастеровичок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» - составитель воспитатель Путина С.А.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223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Рабочая программа «Юный архитектор» - составитель старший воспитатель Тимонина Е.Д.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  <a:tr h="223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Организация платных дополнительных образовательных </a:t>
                      </a:r>
                      <a:r>
                        <a:rPr lang="ru-RU" sz="1400" b="1" dirty="0" smtClean="0">
                          <a:effectLst/>
                        </a:rPr>
                        <a:t>услуг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Программа адаптационной группы кратковременного пребывания детей раннего дошкольного возраста не посещающих детское образовательное учреждение «ЛЮБОЗНАЙКИ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882" marR="37882" marT="531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82" marR="37882" marT="5311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65385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Контингент воспитанников по уровням реализуемых образовательных программ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393" y="558409"/>
            <a:ext cx="7951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Воспитание и развитие детей ведется с 1 года до 7 лет.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Содержание образовательного процесса выстроено в соответствии с основной образовательной программой дошкольного образования МБДОУ «</a:t>
            </a:r>
            <a:r>
              <a:rPr lang="ru-RU" sz="1200" b="1" dirty="0" err="1">
                <a:solidFill>
                  <a:schemeClr val="bg1"/>
                </a:solidFill>
              </a:rPr>
              <a:t>Црр</a:t>
            </a:r>
            <a:r>
              <a:rPr lang="ru-RU" sz="1200" b="1" dirty="0">
                <a:solidFill>
                  <a:schemeClr val="bg1"/>
                </a:solidFill>
              </a:rPr>
              <a:t> – д/с № 4», разработанной на основе</a:t>
            </a:r>
            <a:r>
              <a:rPr lang="ru-RU" sz="1200" b="1" dirty="0" smtClean="0">
                <a:solidFill>
                  <a:schemeClr val="bg1"/>
                </a:solidFill>
              </a:rPr>
              <a:t>: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1747" y="469012"/>
            <a:ext cx="4383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Cambria" panose="02040503050406030204" pitchFamily="18" charset="0"/>
              </a:rPr>
              <a:t>Профессиональный уровень педагогического коллектива</a:t>
            </a:r>
            <a:endParaRPr lang="ru-RU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286094575"/>
              </p:ext>
            </p:extLst>
          </p:nvPr>
        </p:nvGraphicFramePr>
        <p:xfrm>
          <a:off x="285751" y="1537420"/>
          <a:ext cx="4019550" cy="352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094953659"/>
              </p:ext>
            </p:extLst>
          </p:nvPr>
        </p:nvGraphicFramePr>
        <p:xfrm>
          <a:off x="3855823" y="1423120"/>
          <a:ext cx="4190743" cy="4525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61788"/>
              </p:ext>
            </p:extLst>
          </p:nvPr>
        </p:nvGraphicFramePr>
        <p:xfrm>
          <a:off x="8614375" y="1467045"/>
          <a:ext cx="342144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814"/>
                <a:gridCol w="169163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Должность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Кол-во специалистов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Старший воспитатель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Воспитатели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33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Инструктор</a:t>
                      </a:r>
                      <a:r>
                        <a:rPr lang="ru-RU" sz="1600" baseline="0" dirty="0" smtClean="0"/>
                        <a:t> по физкультуре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Музыкальный руководитель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Педагог-психолог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Учитель-логопед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Общая численность педагогических работников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41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52987" y="539350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>
                <a:latin typeface="Cambria" panose="02040503050406030204" pitchFamily="18" charset="0"/>
              </a:rPr>
              <a:t>Кадровый состав</a:t>
            </a:r>
          </a:p>
        </p:txBody>
      </p:sp>
      <p:pic>
        <p:nvPicPr>
          <p:cNvPr id="8" name="Picture 12" descr="https://ds04.infourok.ru/uploads/ex/12c1/00099c28-32071eed/hello_html_e49bfe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/>
          <a:stretch/>
        </p:blipFill>
        <p:spPr bwMode="auto">
          <a:xfrm rot="7014982">
            <a:off x="-307320" y="5030773"/>
            <a:ext cx="3470077" cy="1799527"/>
          </a:xfrm>
          <a:prstGeom prst="rect">
            <a:avLst/>
          </a:prstGeom>
          <a:noFill/>
          <a:scene3d>
            <a:camera prst="orthographicFront">
              <a:rot lat="0" lon="12899976" rev="69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8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https://ds04.infourok.ru/uploads/ex/12c1/00099c28-32071eed/hello_html_e49bf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/>
          <a:stretch/>
        </p:blipFill>
        <p:spPr bwMode="auto">
          <a:xfrm rot="5400000">
            <a:off x="-701589" y="4634415"/>
            <a:ext cx="2925173" cy="152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335805" y="4316047"/>
            <a:ext cx="9744075" cy="6904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zh-CN" sz="2000" b="1" dirty="0">
                <a:latin typeface="Cambria" panose="02040503050406030204" pitchFamily="18" charset="0"/>
              </a:rPr>
              <a:t>Муниципальное бюджетное дошкольное образовательное учреждение</a:t>
            </a:r>
            <a:br>
              <a:rPr lang="ru-RU" altLang="zh-CN" sz="2000" b="1" dirty="0">
                <a:latin typeface="Cambria" panose="02040503050406030204" pitchFamily="18" charset="0"/>
              </a:rPr>
            </a:br>
            <a:r>
              <a:rPr lang="ru-RU" altLang="zh-CN" sz="2000" b="1" dirty="0">
                <a:latin typeface="Cambria" panose="02040503050406030204" pitchFamily="18" charset="0"/>
              </a:rPr>
              <a:t>«Центр развития </a:t>
            </a:r>
            <a:r>
              <a:rPr lang="ru-RU" altLang="zh-CN" sz="2000" b="1" dirty="0" smtClean="0">
                <a:latin typeface="Cambria" panose="02040503050406030204" pitchFamily="18" charset="0"/>
              </a:rPr>
              <a:t>ребёнка – детский </a:t>
            </a:r>
            <a:r>
              <a:rPr lang="ru-RU" altLang="zh-CN" sz="2000" b="1" dirty="0">
                <a:latin typeface="Cambria" panose="02040503050406030204" pitchFamily="18" charset="0"/>
              </a:rPr>
              <a:t>сад № 4» </a:t>
            </a:r>
            <a:endParaRPr lang="de-DE" altLang="zh-CN" sz="2000" b="1" dirty="0"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354387" y="2787287"/>
            <a:ext cx="1988111" cy="28416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МБДОУ №152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Тула, </a:t>
            </a: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п. Косая </a:t>
            </a:r>
            <a:r>
              <a:rPr lang="ru-RU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Гора, ул. </a:t>
            </a:r>
            <a:r>
              <a:rPr lang="ru-RU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М.Горького</a:t>
            </a:r>
            <a:r>
              <a:rPr lang="ru-RU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, д.21</a:t>
            </a:r>
            <a:endParaRPr lang="de-DE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pic>
        <p:nvPicPr>
          <p:cNvPr id="4100" name="Рисунок 6" descr="C:\Users\detsad152\Pictures\2013-12-05\029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01" y="405157"/>
            <a:ext cx="2368087" cy="214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3" descr="C:\Users\detsad152\Desktop\Буклет центра\лужок.jpg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4" b="6756"/>
          <a:stretch/>
        </p:blipFill>
        <p:spPr bwMode="auto">
          <a:xfrm>
            <a:off x="9060877" y="359686"/>
            <a:ext cx="2136775" cy="215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4" descr="C:\Users\detsad152\Desktop\Буклет центра\огонёк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84" y="168042"/>
            <a:ext cx="1973361" cy="262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4"/>
          <p:cNvSpPr txBox="1">
            <a:spLocks noChangeArrowheads="1"/>
          </p:cNvSpPr>
          <p:nvPr/>
        </p:nvSpPr>
        <p:spPr>
          <a:xfrm>
            <a:off x="1501327" y="2760615"/>
            <a:ext cx="2052928" cy="28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МБДОУ №154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Тула, п. Косая Гора, ул. </a:t>
            </a:r>
            <a:r>
              <a:rPr lang="ru-RU" altLang="zh-CN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М.Горького</a:t>
            </a: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, д.25</a:t>
            </a:r>
            <a:endParaRPr lang="de-DE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Rectangle 14"/>
          <p:cNvSpPr txBox="1">
            <a:spLocks noChangeArrowheads="1"/>
          </p:cNvSpPr>
          <p:nvPr/>
        </p:nvSpPr>
        <p:spPr>
          <a:xfrm>
            <a:off x="9142631" y="2764222"/>
            <a:ext cx="1973265" cy="28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МБДОУ №153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Тула, Косая Гора, ул. Луговая, д.10</a:t>
            </a:r>
            <a:endParaRPr lang="de-DE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5805" y="5498205"/>
            <a:ext cx="10670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Объединение стабильно работающих коллективов позволяет создать более компетентную и комфортную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для детей образовательную среду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, позволяющую осуществлять и воплощать в жизнь новейшие педагогические технологии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9492211">
            <a:off x="2876478" y="3605123"/>
            <a:ext cx="288032" cy="759667"/>
          </a:xfrm>
          <a:prstGeom prst="downArrow">
            <a:avLst>
              <a:gd name="adj1" fmla="val 24074"/>
              <a:gd name="adj2" fmla="val 59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229348" y="3500320"/>
            <a:ext cx="288032" cy="788818"/>
          </a:xfrm>
          <a:prstGeom prst="downArrow">
            <a:avLst>
              <a:gd name="adj1" fmla="val 24074"/>
              <a:gd name="adj2" fmla="val 59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720381">
            <a:off x="9317097" y="3466516"/>
            <a:ext cx="288032" cy="800843"/>
          </a:xfrm>
          <a:prstGeom prst="downArrow">
            <a:avLst>
              <a:gd name="adj1" fmla="val 24074"/>
              <a:gd name="adj2" fmla="val 59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2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9" r="7821" b="18974"/>
          <a:stretch/>
        </p:blipFill>
        <p:spPr>
          <a:xfrm>
            <a:off x="6207661" y="4774072"/>
            <a:ext cx="4298492" cy="20087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6" r="3301"/>
          <a:stretch/>
        </p:blipFill>
        <p:spPr>
          <a:xfrm>
            <a:off x="0" y="3791110"/>
            <a:ext cx="2998941" cy="17554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t="34359" r="2436" b="10129"/>
          <a:stretch/>
        </p:blipFill>
        <p:spPr>
          <a:xfrm>
            <a:off x="1720959" y="4774072"/>
            <a:ext cx="4310471" cy="2094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5"/>
          <a:stretch/>
        </p:blipFill>
        <p:spPr>
          <a:xfrm>
            <a:off x="7394828" y="2855502"/>
            <a:ext cx="3858968" cy="24087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15" y="1130319"/>
            <a:ext cx="3268108" cy="24510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6246" y="460164"/>
            <a:ext cx="11954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         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В МБДОУ «</a:t>
            </a:r>
            <a:r>
              <a:rPr lang="ru-RU" alt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Црр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– д/с № 4» имеет достаточную материально – техническую базу, соответствующую СанПиН, современному уровню образования и способствующую эффективному образовательному процессу.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1486" y="26986"/>
            <a:ext cx="9992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mbria" panose="02040503050406030204" pitchFamily="18" charset="0"/>
              </a:rPr>
              <a:t>Материально – техническая база МБДОУ «</a:t>
            </a:r>
            <a:r>
              <a:rPr lang="ru-RU" sz="2800" b="1" dirty="0" err="1" smtClean="0">
                <a:latin typeface="Cambria" panose="02040503050406030204" pitchFamily="18" charset="0"/>
              </a:rPr>
              <a:t>Црр</a:t>
            </a:r>
            <a:r>
              <a:rPr lang="ru-RU" sz="2800" b="1" dirty="0" smtClean="0">
                <a:latin typeface="Cambria" panose="02040503050406030204" pitchFamily="18" charset="0"/>
              </a:rPr>
              <a:t> – д/с № 4»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pic>
        <p:nvPicPr>
          <p:cNvPr id="9" name="Picture 12" descr="https://ds04.infourok.ru/uploads/ex/12c1/00099c28-32071eed/hello_html_e49bfe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/>
          <a:stretch/>
        </p:blipFill>
        <p:spPr bwMode="auto">
          <a:xfrm rot="10800000">
            <a:off x="52347" y="5455632"/>
            <a:ext cx="2558968" cy="1331456"/>
          </a:xfrm>
          <a:prstGeom prst="rect">
            <a:avLst/>
          </a:prstGeom>
          <a:noFill/>
          <a:scene3d>
            <a:camera prst="orthographicFront">
              <a:rot lat="21299999" lon="10499975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2106" y="2240934"/>
            <a:ext cx="7234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Спортивные и тренажерные залы;</a:t>
            </a:r>
            <a:endParaRPr lang="ru-RU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</a:rPr>
              <a:t>Бассейн;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</a:rPr>
              <a:t>Спортивные площадки</a:t>
            </a:r>
            <a:r>
              <a:rPr lang="ru-RU" dirty="0" smtClean="0">
                <a:latin typeface="Cambria" panose="02040503050406030204" pitchFamily="18" charset="0"/>
              </a:rPr>
              <a:t>; прогулочные площадки по числу групп;</a:t>
            </a:r>
            <a:endParaRPr lang="ru-RU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</a:rPr>
              <a:t>Комплексы спортивного и игрового оборудования;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</a:rPr>
              <a:t>Уголки двигательной активности в группах</a:t>
            </a:r>
            <a:r>
              <a:rPr lang="ru-RU" dirty="0" smtClean="0">
                <a:latin typeface="Cambria" panose="02040503050406030204" pitchFamily="18" charset="0"/>
              </a:rPr>
              <a:t>;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246" y="1568397"/>
            <a:ext cx="7519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Для реализации физкультурно – оздоровительного развития детей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 </a:t>
            </a:r>
          </a:p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МБДОУ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«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Црр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– д/с № 4» созданы условия: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3207" y="3024304"/>
            <a:ext cx="21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Физкультурный зал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329555" y="4941080"/>
            <a:ext cx="98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Бассейн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769" y="5501962"/>
            <a:ext cx="1634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Спортивная площадка с комплексом спортивного оборудования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0046" y="6305788"/>
            <a:ext cx="261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Прогулочные площадки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-80990" y="4941080"/>
            <a:ext cx="1749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Физкультурные</a:t>
            </a:r>
          </a:p>
          <a:p>
            <a:r>
              <a:rPr lang="ru-RU" b="1" dirty="0" smtClean="0"/>
              <a:t>уголки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392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7774674" y="3635198"/>
            <a:ext cx="4342959" cy="3207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5" y="2364749"/>
            <a:ext cx="2953584" cy="4436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76" y="518801"/>
            <a:ext cx="4339669" cy="2889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963" y="0"/>
            <a:ext cx="11806122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Для реализации 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художественно – эстетического развития детей 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в МБДОУ «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Црр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– д/с № 4» созданы условия: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963" y="437951"/>
            <a:ext cx="82676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Музыкальный зал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Cambria" panose="02040503050406030204" pitchFamily="18" charset="0"/>
              </a:rPr>
              <a:t>Рекреации для художественно – эстетической направленности: «Времена года в произведениях русских художников», «Тульский кремль», «Тульский самовар», </a:t>
            </a:r>
            <a:r>
              <a:rPr lang="ru-RU" dirty="0" smtClean="0">
                <a:latin typeface="Cambria" panose="02040503050406030204" pitchFamily="18" charset="0"/>
              </a:rPr>
              <a:t>выставка </a:t>
            </a:r>
            <a:r>
              <a:rPr lang="ru-RU" dirty="0">
                <a:latin typeface="Cambria" panose="02040503050406030204" pitchFamily="18" charset="0"/>
              </a:rPr>
              <a:t>работ воспитанников ТДХШ им. Поленова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Мини – музеи МБДОУ «</a:t>
            </a:r>
            <a:r>
              <a:rPr lang="ru-RU" dirty="0" err="1" smtClean="0">
                <a:latin typeface="Cambria" panose="02040503050406030204" pitchFamily="18" charset="0"/>
              </a:rPr>
              <a:t>Црр</a:t>
            </a:r>
            <a:r>
              <a:rPr lang="ru-RU" dirty="0" smtClean="0">
                <a:latin typeface="Cambria" panose="02040503050406030204" pitchFamily="18" charset="0"/>
              </a:rPr>
              <a:t> – д/с № 4» : «Декоративно – прикладного искусства», «Русская изба</a:t>
            </a:r>
            <a:r>
              <a:rPr lang="ru-RU" dirty="0">
                <a:latin typeface="Cambria" panose="02040503050406030204" pitchFamily="18" charset="0"/>
              </a:rPr>
              <a:t>», «Кукол</a:t>
            </a:r>
            <a:r>
              <a:rPr lang="ru-RU" dirty="0" smtClean="0">
                <a:latin typeface="Cambria" panose="02040503050406030204" pitchFamily="18" charset="0"/>
              </a:rPr>
              <a:t>», «История часов», «История детского сада. Связь поколений» 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6731" r="7393" b="11585"/>
          <a:stretch/>
        </p:blipFill>
        <p:spPr>
          <a:xfrm>
            <a:off x="3211825" y="3126850"/>
            <a:ext cx="4467133" cy="2993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1974" y="6171934"/>
            <a:ext cx="1712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Мини-музей</a:t>
            </a:r>
          </a:p>
          <a:p>
            <a:pPr algn="ctr"/>
            <a:r>
              <a:rPr lang="ru-RU" b="1" dirty="0" smtClean="0"/>
              <a:t>«Русская изба»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86745" y="6154952"/>
            <a:ext cx="4296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Мини-музей</a:t>
            </a:r>
          </a:p>
          <a:p>
            <a:pPr algn="ctr"/>
            <a:r>
              <a:rPr lang="ru-RU" b="1" dirty="0" smtClean="0"/>
              <a:t>«Декоративно – прикладного искусства»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53878" y="6211669"/>
            <a:ext cx="4516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Мини-музей</a:t>
            </a:r>
          </a:p>
          <a:p>
            <a:pPr algn="ctr"/>
            <a:r>
              <a:rPr lang="ru-RU" b="1" dirty="0" smtClean="0">
                <a:ea typeface="Times New Roman" panose="02020603050405020304" pitchFamily="18" charset="0"/>
              </a:rPr>
              <a:t>«История </a:t>
            </a:r>
            <a:r>
              <a:rPr lang="ru-RU" b="1" dirty="0">
                <a:ea typeface="Times New Roman" panose="02020603050405020304" pitchFamily="18" charset="0"/>
              </a:rPr>
              <a:t>детского сада. Связь поколений»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232085" y="3297386"/>
            <a:ext cx="202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Музыкальный зал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78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1805</Words>
  <Application>Microsoft Office PowerPoint</Application>
  <PresentationFormat>Широкоэкранный</PresentationFormat>
  <Paragraphs>269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</vt:lpstr>
      <vt:lpstr>Century</vt:lpstr>
      <vt:lpstr>Century Gothic</vt:lpstr>
      <vt:lpstr>Times New Roman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бюджетное дошкольное образовательное учреждение «Центр развития ребёнка – детский сад № 4»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detsad152</dc:creator>
  <cp:lastModifiedBy>detsad152</cp:lastModifiedBy>
  <cp:revision>122</cp:revision>
  <dcterms:created xsi:type="dcterms:W3CDTF">2018-07-30T12:58:48Z</dcterms:created>
  <dcterms:modified xsi:type="dcterms:W3CDTF">2018-12-17T12:43:55Z</dcterms:modified>
</cp:coreProperties>
</file>